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90" r:id="rId2"/>
    <p:sldId id="315" r:id="rId3"/>
    <p:sldId id="257" r:id="rId4"/>
    <p:sldId id="260" r:id="rId5"/>
    <p:sldId id="300" r:id="rId6"/>
    <p:sldId id="316" r:id="rId7"/>
    <p:sldId id="317" r:id="rId8"/>
    <p:sldId id="318" r:id="rId9"/>
    <p:sldId id="261" r:id="rId10"/>
    <p:sldId id="319" r:id="rId11"/>
    <p:sldId id="321" r:id="rId12"/>
    <p:sldId id="283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4A2CF"/>
    <a:srgbClr val="337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899"/>
    <p:restoredTop sz="91561"/>
  </p:normalViewPr>
  <p:slideViewPr>
    <p:cSldViewPr snapToGrid="0" snapToObjects="1">
      <p:cViewPr varScale="1">
        <p:scale>
          <a:sx n="70" d="100"/>
          <a:sy n="70" d="100"/>
        </p:scale>
        <p:origin x="184" y="8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5FBDB6-B0A1-6044-87BD-91FBC3E51B84}" type="datetimeFigureOut">
              <a:rPr lang="en-US" smtClean="0"/>
              <a:t>6/15/20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44B745-F5C4-A642-81C7-A115779840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2865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44B745-F5C4-A642-81C7-A1157798405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654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44B745-F5C4-A642-81C7-A1157798405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01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James </a:t>
            </a:r>
            <a:r>
              <a:rPr lang="en-US" dirty="0" err="1"/>
              <a:t>taylor</a:t>
            </a:r>
            <a:r>
              <a:rPr lang="en-US" baseline="0" dirty="0"/>
              <a:t> - https://</a:t>
            </a:r>
            <a:r>
              <a:rPr lang="en-US" baseline="0" dirty="0" err="1"/>
              <a:t>www.youtube.com</a:t>
            </a:r>
            <a:r>
              <a:rPr lang="en-US" baseline="0" dirty="0"/>
              <a:t>/</a:t>
            </a:r>
            <a:r>
              <a:rPr lang="en-US" baseline="0" dirty="0" err="1"/>
              <a:t>watch?v</a:t>
            </a:r>
            <a:r>
              <a:rPr lang="en-US" baseline="0" dirty="0"/>
              <a:t>=3WJ1cf3nrLE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44B745-F5C4-A642-81C7-A1157798405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1598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James </a:t>
            </a:r>
            <a:r>
              <a:rPr lang="en-US" dirty="0" err="1"/>
              <a:t>taylor</a:t>
            </a:r>
            <a:r>
              <a:rPr lang="en-US" baseline="0" dirty="0"/>
              <a:t> - https://</a:t>
            </a:r>
            <a:r>
              <a:rPr lang="en-US" baseline="0" dirty="0" err="1"/>
              <a:t>www.youtube.com</a:t>
            </a:r>
            <a:r>
              <a:rPr lang="en-US" baseline="0" dirty="0"/>
              <a:t>/</a:t>
            </a:r>
            <a:r>
              <a:rPr lang="en-US" baseline="0" dirty="0" err="1"/>
              <a:t>watch?v</a:t>
            </a:r>
            <a:r>
              <a:rPr lang="en-US" baseline="0" dirty="0"/>
              <a:t>=3WJ1cf3nrLE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44B745-F5C4-A642-81C7-A1157798405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1308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44B745-F5C4-A642-81C7-A1157798405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232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44B745-F5C4-A642-81C7-A1157798405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7866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FE206-8B70-974C-8D42-F7E262BF6696}" type="datetimeFigureOut">
              <a:rPr lang="en-US" smtClean="0"/>
              <a:t>6/15/20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DA9C3-6F59-1E4B-BCDF-7A01596F45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6029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FE206-8B70-974C-8D42-F7E262BF6696}" type="datetimeFigureOut">
              <a:rPr lang="en-US" smtClean="0"/>
              <a:t>6/15/20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DA9C3-6F59-1E4B-BCDF-7A01596F45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6243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FE206-8B70-974C-8D42-F7E262BF6696}" type="datetimeFigureOut">
              <a:rPr lang="en-US" smtClean="0"/>
              <a:t>6/15/20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DA9C3-6F59-1E4B-BCDF-7A01596F45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678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FE206-8B70-974C-8D42-F7E262BF6696}" type="datetimeFigureOut">
              <a:rPr lang="en-US" smtClean="0"/>
              <a:t>6/15/20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DA9C3-6F59-1E4B-BCDF-7A01596F45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5424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FE206-8B70-974C-8D42-F7E262BF6696}" type="datetimeFigureOut">
              <a:rPr lang="en-US" smtClean="0"/>
              <a:t>6/15/20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DA9C3-6F59-1E4B-BCDF-7A01596F45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883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FE206-8B70-974C-8D42-F7E262BF6696}" type="datetimeFigureOut">
              <a:rPr lang="en-US" smtClean="0"/>
              <a:t>6/15/20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DA9C3-6F59-1E4B-BCDF-7A01596F45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699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FE206-8B70-974C-8D42-F7E262BF6696}" type="datetimeFigureOut">
              <a:rPr lang="en-US" smtClean="0"/>
              <a:t>6/15/20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DA9C3-6F59-1E4B-BCDF-7A01596F45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1023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FE206-8B70-974C-8D42-F7E262BF6696}" type="datetimeFigureOut">
              <a:rPr lang="en-US" smtClean="0"/>
              <a:t>6/15/20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DA9C3-6F59-1E4B-BCDF-7A01596F45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103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FE206-8B70-974C-8D42-F7E262BF6696}" type="datetimeFigureOut">
              <a:rPr lang="en-US" smtClean="0"/>
              <a:t>6/15/20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DA9C3-6F59-1E4B-BCDF-7A01596F45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1102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FE206-8B70-974C-8D42-F7E262BF6696}" type="datetimeFigureOut">
              <a:rPr lang="en-US" smtClean="0"/>
              <a:t>6/15/20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DA9C3-6F59-1E4B-BCDF-7A01596F45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632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FE206-8B70-974C-8D42-F7E262BF6696}" type="datetimeFigureOut">
              <a:rPr lang="en-US" smtClean="0"/>
              <a:t>6/15/20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DA9C3-6F59-1E4B-BCDF-7A01596F45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5223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6FE206-8B70-974C-8D42-F7E262BF6696}" type="datetimeFigureOut">
              <a:rPr lang="en-US" smtClean="0"/>
              <a:t>6/15/20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ADA9C3-6F59-1E4B-BCDF-7A01596F45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499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4" Type="http://schemas.openxmlformats.org/officeDocument/2006/relationships/image" Target="../media/image14.tiff"/><Relationship Id="rId5" Type="http://schemas.openxmlformats.org/officeDocument/2006/relationships/image" Target="../media/image15.tiff"/><Relationship Id="rId6" Type="http://schemas.openxmlformats.org/officeDocument/2006/relationships/image" Target="../media/image16.png"/><Relationship Id="rId7" Type="http://schemas.openxmlformats.org/officeDocument/2006/relationships/image" Target="../media/image17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jpg"/><Relationship Id="rId6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jpg"/><Relationship Id="rId6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jpg"/><Relationship Id="rId6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4" Type="http://schemas.openxmlformats.org/officeDocument/2006/relationships/image" Target="../media/image11.png"/><Relationship Id="rId5" Type="http://schemas.openxmlformats.org/officeDocument/2006/relationships/image" Target="../media/image1.jp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="" xmlns:a16="http://schemas.microsoft.com/office/drawing/2014/main" id="{EE56F84D-D943-0049-BEEF-4A4926E3EA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74437" y="4057284"/>
            <a:ext cx="9144000" cy="1655762"/>
          </a:xfrm>
        </p:spPr>
        <p:txBody>
          <a:bodyPr>
            <a:noAutofit/>
          </a:bodyPr>
          <a:lstStyle/>
          <a:p>
            <a:r>
              <a:rPr lang="en-US" sz="3200" dirty="0"/>
              <a:t>Dr. Charles </a:t>
            </a:r>
            <a:r>
              <a:rPr lang="en-US" sz="3200" dirty="0" smtClean="0"/>
              <a:t>Severance</a:t>
            </a:r>
            <a:endParaRPr lang="en-US" sz="3200" dirty="0"/>
          </a:p>
          <a:p>
            <a:r>
              <a:rPr lang="en-US" sz="3200" dirty="0"/>
              <a:t>Founder, Learning Experiences</a:t>
            </a:r>
          </a:p>
          <a:p>
            <a:r>
              <a:rPr lang="en-US" sz="3200" dirty="0" err="1"/>
              <a:t>drchuck@learnxp.com</a:t>
            </a:r>
            <a:endParaRPr lang="en-US"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99" t="35897" r="44113" b="39231"/>
          <a:stretch/>
        </p:blipFill>
        <p:spPr>
          <a:xfrm>
            <a:off x="2781448" y="1197452"/>
            <a:ext cx="6729978" cy="2600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473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896" y="510834"/>
            <a:ext cx="11539728" cy="539761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74360" y="6251304"/>
            <a:ext cx="42550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tsugiproject</a:t>
            </a:r>
            <a:r>
              <a:rPr lang="en-US" dirty="0"/>
              <a:t>/</a:t>
            </a:r>
            <a:r>
              <a:rPr lang="en-US" dirty="0" err="1"/>
              <a:t>tsugi</a:t>
            </a:r>
            <a:r>
              <a:rPr lang="en-US" dirty="0"/>
              <a:t>-build</a:t>
            </a:r>
          </a:p>
        </p:txBody>
      </p:sp>
    </p:spTree>
    <p:extLst>
      <p:ext uri="{BB962C8B-B14F-4D97-AF65-F5344CB8AC3E}">
        <p14:creationId xmlns:p14="http://schemas.microsoft.com/office/powerpoint/2010/main" val="4596350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3">
            <a:extLst>
              <a:ext uri="{FF2B5EF4-FFF2-40B4-BE49-F238E27FC236}">
                <a16:creationId xmlns="" xmlns:a16="http://schemas.microsoft.com/office/drawing/2014/main" id="{28D3D0C9-7646-D844-B8E4-F79B33CA3E8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129" name="Straight Arrow Connector 128"/>
          <p:cNvCxnSpPr>
            <a:endCxn id="72" idx="1"/>
          </p:cNvCxnSpPr>
          <p:nvPr/>
        </p:nvCxnSpPr>
        <p:spPr>
          <a:xfrm>
            <a:off x="8685647" y="2781678"/>
            <a:ext cx="960432" cy="182399"/>
          </a:xfrm>
          <a:prstGeom prst="straightConnector1">
            <a:avLst/>
          </a:prstGeom>
          <a:ln w="57150">
            <a:solidFill>
              <a:srgbClr val="ED7D3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/>
          <p:cNvCxnSpPr/>
          <p:nvPr/>
        </p:nvCxnSpPr>
        <p:spPr>
          <a:xfrm>
            <a:off x="8798508" y="2884367"/>
            <a:ext cx="1002195" cy="1023282"/>
          </a:xfrm>
          <a:prstGeom prst="straightConnector1">
            <a:avLst/>
          </a:prstGeom>
          <a:ln w="57150">
            <a:solidFill>
              <a:srgbClr val="ED7D3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1571045" y="1639467"/>
            <a:ext cx="2583024" cy="19812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 smtClean="0"/>
              <a:t>Pages</a:t>
            </a:r>
          </a:p>
          <a:p>
            <a:r>
              <a:rPr lang="en-US" sz="3200" dirty="0" smtClean="0"/>
              <a:t>Files</a:t>
            </a:r>
          </a:p>
          <a:p>
            <a:r>
              <a:rPr lang="en-US" sz="3200" dirty="0" smtClean="0"/>
              <a:t>Graders</a:t>
            </a:r>
          </a:p>
          <a:p>
            <a:r>
              <a:rPr lang="en-US" sz="3200" dirty="0" smtClean="0"/>
              <a:t>Book</a:t>
            </a:r>
            <a:endParaRPr lang="en-US" sz="3200" dirty="0"/>
          </a:p>
        </p:txBody>
      </p:sp>
      <p:sp>
        <p:nvSpPr>
          <p:cNvPr id="8" name="Rectangle 7"/>
          <p:cNvSpPr/>
          <p:nvPr/>
        </p:nvSpPr>
        <p:spPr>
          <a:xfrm>
            <a:off x="5190600" y="1873230"/>
            <a:ext cx="3421172" cy="1655189"/>
          </a:xfrm>
          <a:prstGeom prst="rect">
            <a:avLst/>
          </a:prstGeom>
          <a:solidFill>
            <a:srgbClr val="3DAAD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667" dirty="0" smtClean="0"/>
              <a:t>LOR/MOOC py4e.com</a:t>
            </a:r>
            <a:endParaRPr lang="en-US" sz="2667" dirty="0"/>
          </a:p>
          <a:p>
            <a:pPr marL="285744" indent="-285744">
              <a:buFont typeface="Arial" charset="0"/>
              <a:buChar char="•"/>
            </a:pPr>
            <a:r>
              <a:rPr lang="en-US" sz="2667" dirty="0" err="1" smtClean="0"/>
              <a:t>Autograders</a:t>
            </a:r>
            <a:r>
              <a:rPr lang="en-US" sz="2667" dirty="0" smtClean="0"/>
              <a:t> (</a:t>
            </a:r>
            <a:r>
              <a:rPr lang="en-US" sz="2667" b="1" dirty="0"/>
              <a:t>次</a:t>
            </a:r>
            <a:r>
              <a:rPr lang="en-US" sz="2667" b="1" dirty="0" smtClean="0"/>
              <a:t>)</a:t>
            </a:r>
          </a:p>
          <a:p>
            <a:pPr marL="285744" indent="-285744">
              <a:buFont typeface="Arial" charset="0"/>
              <a:buChar char="•"/>
            </a:pPr>
            <a:r>
              <a:rPr lang="en-US" sz="2667" dirty="0" smtClean="0"/>
              <a:t>Modules</a:t>
            </a:r>
            <a:endParaRPr lang="en-US" sz="2667" dirty="0"/>
          </a:p>
          <a:p>
            <a:pPr marL="285744" indent="-285744">
              <a:buFont typeface="Arial" charset="0"/>
              <a:buChar char="•"/>
            </a:pPr>
            <a:r>
              <a:rPr lang="en-US" sz="2667" dirty="0"/>
              <a:t>OER Content </a:t>
            </a:r>
            <a:r>
              <a:rPr lang="en-US" altLang="ko-KR" sz="2667" dirty="0"/>
              <a:t>(</a:t>
            </a:r>
            <a:r>
              <a:rPr lang="ko-KR" altLang="en-US" sz="2667" dirty="0"/>
              <a:t>코스</a:t>
            </a:r>
            <a:r>
              <a:rPr lang="en-US" altLang="ko-KR" sz="2667" dirty="0"/>
              <a:t>)</a:t>
            </a:r>
            <a:endParaRPr lang="en-US" sz="2667" dirty="0"/>
          </a:p>
        </p:txBody>
      </p:sp>
      <p:sp>
        <p:nvSpPr>
          <p:cNvPr id="9" name="Rectangle 8"/>
          <p:cNvSpPr/>
          <p:nvPr/>
        </p:nvSpPr>
        <p:spPr>
          <a:xfrm>
            <a:off x="6781784" y="4318736"/>
            <a:ext cx="1373715" cy="7926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smtClean="0"/>
              <a:t>KDP</a:t>
            </a:r>
            <a:endParaRPr lang="en-US" sz="32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2532" y="4330239"/>
            <a:ext cx="545365" cy="791203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9648305" y="4150717"/>
            <a:ext cx="2355292" cy="7914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Coursera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54318" y="1199378"/>
            <a:ext cx="1127120" cy="1185453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580155" y="6100417"/>
            <a:ext cx="2595109" cy="4671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/>
              <a:t>archive.org</a:t>
            </a:r>
            <a:endParaRPr lang="en-US" sz="3200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59111" y="222743"/>
            <a:ext cx="627823" cy="62782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</p:pic>
      <p:sp>
        <p:nvSpPr>
          <p:cNvPr id="26" name="Can 25"/>
          <p:cNvSpPr/>
          <p:nvPr/>
        </p:nvSpPr>
        <p:spPr>
          <a:xfrm>
            <a:off x="1113800" y="4496845"/>
            <a:ext cx="1375009" cy="85672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/>
              <a:t>Media</a:t>
            </a:r>
            <a:endParaRPr lang="en-US" sz="3200" dirty="0"/>
          </a:p>
        </p:txBody>
      </p:sp>
      <p:sp>
        <p:nvSpPr>
          <p:cNvPr id="27" name="Rectangle 26"/>
          <p:cNvSpPr/>
          <p:nvPr/>
        </p:nvSpPr>
        <p:spPr>
          <a:xfrm>
            <a:off x="3200619" y="6105057"/>
            <a:ext cx="1842436" cy="4671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YouTube</a:t>
            </a:r>
            <a:endParaRPr lang="en-US" sz="3200" dirty="0"/>
          </a:p>
        </p:txBody>
      </p:sp>
      <p:sp>
        <p:nvSpPr>
          <p:cNvPr id="28" name="Rectangle 27"/>
          <p:cNvSpPr/>
          <p:nvPr/>
        </p:nvSpPr>
        <p:spPr>
          <a:xfrm>
            <a:off x="5068409" y="6105057"/>
            <a:ext cx="2334523" cy="4671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Amazon</a:t>
            </a:r>
            <a:endParaRPr lang="en-US" sz="3200" dirty="0"/>
          </a:p>
        </p:txBody>
      </p:sp>
      <p:sp>
        <p:nvSpPr>
          <p:cNvPr id="29" name="Rectangle 28"/>
          <p:cNvSpPr/>
          <p:nvPr/>
        </p:nvSpPr>
        <p:spPr>
          <a:xfrm>
            <a:off x="7402933" y="6102668"/>
            <a:ext cx="1982113" cy="4671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ITunes</a:t>
            </a:r>
          </a:p>
        </p:txBody>
      </p:sp>
      <p:sp>
        <p:nvSpPr>
          <p:cNvPr id="30" name="Rectangle 29"/>
          <p:cNvSpPr/>
          <p:nvPr/>
        </p:nvSpPr>
        <p:spPr>
          <a:xfrm>
            <a:off x="9395872" y="6100417"/>
            <a:ext cx="2340605" cy="4671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Google Play</a:t>
            </a:r>
          </a:p>
        </p:txBody>
      </p:sp>
      <p:sp>
        <p:nvSpPr>
          <p:cNvPr id="31" name="Rectangle 30"/>
          <p:cNvSpPr/>
          <p:nvPr/>
        </p:nvSpPr>
        <p:spPr>
          <a:xfrm>
            <a:off x="3344857" y="4058906"/>
            <a:ext cx="1483431" cy="701441"/>
          </a:xfrm>
          <a:prstGeom prst="rect">
            <a:avLst/>
          </a:prstGeom>
          <a:solidFill>
            <a:srgbClr val="3DAAD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err="1"/>
              <a:t>Pandoc</a:t>
            </a:r>
            <a:endParaRPr lang="en-US" sz="3200" dirty="0"/>
          </a:p>
        </p:txBody>
      </p:sp>
      <p:cxnSp>
        <p:nvCxnSpPr>
          <p:cNvPr id="32" name="Straight Arrow Connector 31"/>
          <p:cNvCxnSpPr>
            <a:stCxn id="4" idx="2"/>
            <a:endCxn id="26" idx="1"/>
          </p:cNvCxnSpPr>
          <p:nvPr/>
        </p:nvCxnSpPr>
        <p:spPr>
          <a:xfrm>
            <a:off x="876538" y="3873983"/>
            <a:ext cx="924767" cy="62286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4" idx="1"/>
            <a:endCxn id="6" idx="1"/>
          </p:cNvCxnSpPr>
          <p:nvPr/>
        </p:nvCxnSpPr>
        <p:spPr>
          <a:xfrm flipV="1">
            <a:off x="1068971" y="2630114"/>
            <a:ext cx="502074" cy="74691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26" idx="3"/>
            <a:endCxn id="16" idx="0"/>
          </p:cNvCxnSpPr>
          <p:nvPr/>
        </p:nvCxnSpPr>
        <p:spPr>
          <a:xfrm>
            <a:off x="1801305" y="5353565"/>
            <a:ext cx="76405" cy="74685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26" idx="3"/>
            <a:endCxn id="29" idx="0"/>
          </p:cNvCxnSpPr>
          <p:nvPr/>
        </p:nvCxnSpPr>
        <p:spPr>
          <a:xfrm>
            <a:off x="1801305" y="5353565"/>
            <a:ext cx="6592685" cy="74910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6" idx="2"/>
            <a:endCxn id="31" idx="1"/>
          </p:cNvCxnSpPr>
          <p:nvPr/>
        </p:nvCxnSpPr>
        <p:spPr>
          <a:xfrm>
            <a:off x="2862557" y="3620760"/>
            <a:ext cx="482300" cy="78886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31" idx="3"/>
            <a:endCxn id="9" idx="1"/>
          </p:cNvCxnSpPr>
          <p:nvPr/>
        </p:nvCxnSpPr>
        <p:spPr>
          <a:xfrm>
            <a:off x="4828288" y="4409627"/>
            <a:ext cx="1953496" cy="30542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>
            <a:stCxn id="6" idx="3"/>
            <a:endCxn id="8" idx="1"/>
          </p:cNvCxnSpPr>
          <p:nvPr/>
        </p:nvCxnSpPr>
        <p:spPr>
          <a:xfrm>
            <a:off x="4154069" y="2630114"/>
            <a:ext cx="1036531" cy="7071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ectangle 70"/>
          <p:cNvSpPr/>
          <p:nvPr/>
        </p:nvSpPr>
        <p:spPr>
          <a:xfrm>
            <a:off x="9648303" y="4941889"/>
            <a:ext cx="2355292" cy="7914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err="1" smtClean="0"/>
              <a:t>FutureLearn</a:t>
            </a:r>
            <a:endParaRPr lang="en-US" sz="3200" dirty="0"/>
          </a:p>
        </p:txBody>
      </p:sp>
      <p:cxnSp>
        <p:nvCxnSpPr>
          <p:cNvPr id="81" name="Straight Arrow Connector 80"/>
          <p:cNvCxnSpPr>
            <a:stCxn id="8" idx="3"/>
            <a:endCxn id="71" idx="1"/>
          </p:cNvCxnSpPr>
          <p:nvPr/>
        </p:nvCxnSpPr>
        <p:spPr>
          <a:xfrm>
            <a:off x="8611772" y="2700825"/>
            <a:ext cx="1036531" cy="2636768"/>
          </a:xfrm>
          <a:prstGeom prst="straightConnector1">
            <a:avLst/>
          </a:prstGeom>
          <a:ln w="57150">
            <a:solidFill>
              <a:srgbClr val="ED7D3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>
            <a:stCxn id="8" idx="3"/>
            <a:endCxn id="11" idx="1"/>
          </p:cNvCxnSpPr>
          <p:nvPr/>
        </p:nvCxnSpPr>
        <p:spPr>
          <a:xfrm>
            <a:off x="8611772" y="2700825"/>
            <a:ext cx="1036533" cy="1845596"/>
          </a:xfrm>
          <a:prstGeom prst="straightConnector1">
            <a:avLst/>
          </a:prstGeom>
          <a:ln w="57150">
            <a:solidFill>
              <a:srgbClr val="ED7D3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>
            <a:stCxn id="8" idx="3"/>
            <a:endCxn id="14" idx="1"/>
          </p:cNvCxnSpPr>
          <p:nvPr/>
        </p:nvCxnSpPr>
        <p:spPr>
          <a:xfrm flipV="1">
            <a:off x="8611772" y="1792105"/>
            <a:ext cx="1642546" cy="908720"/>
          </a:xfrm>
          <a:prstGeom prst="straightConnector1">
            <a:avLst/>
          </a:prstGeom>
          <a:ln w="57150">
            <a:solidFill>
              <a:srgbClr val="ED7D3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>
            <a:stCxn id="8" idx="3"/>
            <a:endCxn id="22" idx="1"/>
          </p:cNvCxnSpPr>
          <p:nvPr/>
        </p:nvCxnSpPr>
        <p:spPr>
          <a:xfrm flipV="1">
            <a:off x="8611772" y="536655"/>
            <a:ext cx="1747339" cy="2164170"/>
          </a:xfrm>
          <a:prstGeom prst="straightConnector1">
            <a:avLst/>
          </a:prstGeom>
          <a:ln w="57150">
            <a:solidFill>
              <a:srgbClr val="ED7D3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Shape 41"/>
          <p:cNvSpPr/>
          <p:nvPr/>
        </p:nvSpPr>
        <p:spPr>
          <a:xfrm>
            <a:off x="8074428" y="2201253"/>
            <a:ext cx="1074684" cy="1016999"/>
          </a:xfrm>
          <a:prstGeom prst="gear9">
            <a:avLst/>
          </a:prstGeom>
          <a:solidFill>
            <a:schemeClr val="accent2"/>
          </a:solidFill>
          <a:ln w="19050">
            <a:solidFill>
              <a:schemeClr val="tx1"/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2000" dirty="0" smtClean="0"/>
              <a:t>IMS</a:t>
            </a:r>
            <a:endParaRPr lang="en-US" sz="2000" dirty="0"/>
          </a:p>
        </p:txBody>
      </p:sp>
      <p:sp>
        <p:nvSpPr>
          <p:cNvPr id="49" name="Rectangle 48"/>
          <p:cNvSpPr/>
          <p:nvPr/>
        </p:nvSpPr>
        <p:spPr>
          <a:xfrm>
            <a:off x="1510241" y="706997"/>
            <a:ext cx="2633458" cy="6284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 smtClean="0"/>
              <a:t>LTI Apps</a:t>
            </a:r>
            <a:endParaRPr lang="en-US" sz="3200" dirty="0"/>
          </a:p>
        </p:txBody>
      </p:sp>
      <p:cxnSp>
        <p:nvCxnSpPr>
          <p:cNvPr id="51" name="Straight Arrow Connector 50"/>
          <p:cNvCxnSpPr>
            <a:stCxn id="4" idx="0"/>
            <a:endCxn id="49" idx="1"/>
          </p:cNvCxnSpPr>
          <p:nvPr/>
        </p:nvCxnSpPr>
        <p:spPr>
          <a:xfrm flipV="1">
            <a:off x="876538" y="1021226"/>
            <a:ext cx="633703" cy="185884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49" idx="3"/>
            <a:endCxn id="8" idx="1"/>
          </p:cNvCxnSpPr>
          <p:nvPr/>
        </p:nvCxnSpPr>
        <p:spPr>
          <a:xfrm>
            <a:off x="4143699" y="1021226"/>
            <a:ext cx="1046901" cy="167959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68"/>
          <p:cNvSpPr/>
          <p:nvPr/>
        </p:nvSpPr>
        <p:spPr>
          <a:xfrm>
            <a:off x="9648303" y="3359545"/>
            <a:ext cx="2355292" cy="7914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err="1" smtClean="0"/>
              <a:t>edX</a:t>
            </a:r>
            <a:endParaRPr lang="en-US" sz="3200" dirty="0"/>
          </a:p>
        </p:txBody>
      </p:sp>
      <p:sp>
        <p:nvSpPr>
          <p:cNvPr id="72" name="Rectangle 71"/>
          <p:cNvSpPr/>
          <p:nvPr/>
        </p:nvSpPr>
        <p:spPr>
          <a:xfrm>
            <a:off x="9646079" y="2568373"/>
            <a:ext cx="2355292" cy="7914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Canvas</a:t>
            </a:r>
            <a:endParaRPr lang="en-US" sz="3200" dirty="0"/>
          </a:p>
        </p:txBody>
      </p:sp>
      <p:cxnSp>
        <p:nvCxnSpPr>
          <p:cNvPr id="82" name="Straight Arrow Connector 81"/>
          <p:cNvCxnSpPr>
            <a:stCxn id="31" idx="0"/>
            <a:endCxn id="8" idx="1"/>
          </p:cNvCxnSpPr>
          <p:nvPr/>
        </p:nvCxnSpPr>
        <p:spPr>
          <a:xfrm flipV="1">
            <a:off x="4086573" y="2700825"/>
            <a:ext cx="1104027" cy="135808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" name="Picture 8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7695" y="2282914"/>
            <a:ext cx="686818" cy="570918"/>
          </a:xfrm>
          <a:prstGeom prst="rect">
            <a:avLst/>
          </a:prstGeom>
        </p:spPr>
      </p:pic>
      <p:pic>
        <p:nvPicPr>
          <p:cNvPr id="95" name="Picture 9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790" y="733237"/>
            <a:ext cx="686818" cy="570918"/>
          </a:xfrm>
          <a:prstGeom prst="rect">
            <a:avLst/>
          </a:prstGeom>
        </p:spPr>
      </p:pic>
      <p:cxnSp>
        <p:nvCxnSpPr>
          <p:cNvPr id="118" name="Straight Arrow Connector 117"/>
          <p:cNvCxnSpPr>
            <a:stCxn id="27" idx="0"/>
            <a:endCxn id="8" idx="2"/>
          </p:cNvCxnSpPr>
          <p:nvPr/>
        </p:nvCxnSpPr>
        <p:spPr>
          <a:xfrm flipV="1">
            <a:off x="4121837" y="3528419"/>
            <a:ext cx="2779349" cy="257663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684106" y="2880070"/>
            <a:ext cx="384865" cy="993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1233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240854" y="1137707"/>
            <a:ext cx="35517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4800" b="1" dirty="0" err="1" smtClean="0">
                <a:solidFill>
                  <a:srgbClr val="34A2C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Tsugi</a:t>
            </a:r>
            <a:r>
              <a:rPr lang="en-US" sz="4800" b="1" dirty="0" smtClean="0">
                <a:solidFill>
                  <a:srgbClr val="34A2C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/ </a:t>
            </a:r>
            <a:r>
              <a:rPr lang="en-US" sz="4800" b="1" dirty="0" err="1" smtClean="0">
                <a:solidFill>
                  <a:srgbClr val="34A2C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Koseu</a:t>
            </a:r>
            <a:endParaRPr lang="en-US" sz="4800" b="1" dirty="0">
              <a:solidFill>
                <a:srgbClr val="34A2CF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738874" y="2013991"/>
            <a:ext cx="3053721" cy="9131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667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Charles R. Severance</a:t>
            </a:r>
          </a:p>
          <a:p>
            <a:pPr algn="r"/>
            <a:r>
              <a:rPr lang="en-US" sz="2667" dirty="0" err="1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www.tsugi.org</a:t>
            </a:r>
            <a:endParaRPr lang="en-US" sz="2667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947475" y="6361144"/>
            <a:ext cx="18451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i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Photo: Jeffrey Smith</a:t>
            </a:r>
          </a:p>
        </p:txBody>
      </p:sp>
    </p:spTree>
    <p:extLst>
      <p:ext uri="{BB962C8B-B14F-4D97-AF65-F5344CB8AC3E}">
        <p14:creationId xmlns:p14="http://schemas.microsoft.com/office/powerpoint/2010/main" val="1650328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2492C01F-F6A6-AC40-A002-7A3A9B8E6A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476704" y="1653627"/>
            <a:ext cx="9827172" cy="3550745"/>
          </a:xfrm>
        </p:spPr>
        <p:txBody>
          <a:bodyPr anchor="ctr">
            <a:noAutofit/>
          </a:bodyPr>
          <a:lstStyle/>
          <a:p>
            <a:r>
              <a:rPr lang="en-US" sz="5400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 framework to build, host, and integrate learning applications</a:t>
            </a:r>
            <a:endParaRPr lang="en-US" sz="54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5494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="" xmlns:a16="http://schemas.microsoft.com/office/drawing/2014/main" id="{3B854194-185D-494D-905C-7C7CB2E30F6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144588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B4F5FA0D-0104-4987-8241-EFF7C85B88D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144588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="" xmlns:a16="http://schemas.microsoft.com/office/drawing/2014/main" id="{2897127E-6CEF-446C-BE87-93B7C46E49D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4588"/>
            <a:ext cx="12192000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0574" y="1674604"/>
            <a:ext cx="5306084" cy="5230634"/>
          </a:xfrm>
        </p:spPr>
        <p:txBody>
          <a:bodyPr anchor="ctr">
            <a:normAutofit/>
          </a:bodyPr>
          <a:lstStyle/>
          <a:p>
            <a:pPr>
              <a:buClr>
                <a:srgbClr val="34A2CF"/>
              </a:buClr>
            </a:pPr>
            <a:r>
              <a:rPr lang="en-US" dirty="0" smtClean="0">
                <a:solidFill>
                  <a:srgbClr val="000000"/>
                </a:solidFill>
              </a:rPr>
              <a:t>The Year of </a:t>
            </a:r>
            <a:r>
              <a:rPr lang="en-US" dirty="0" err="1" smtClean="0">
                <a:solidFill>
                  <a:srgbClr val="000000"/>
                </a:solidFill>
              </a:rPr>
              <a:t>Tsugi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mr-IN" dirty="0" smtClean="0">
                <a:solidFill>
                  <a:srgbClr val="000000"/>
                </a:solidFill>
              </a:rPr>
              <a:t>–</a:t>
            </a:r>
            <a:r>
              <a:rPr lang="en-US" dirty="0" smtClean="0">
                <a:solidFill>
                  <a:srgbClr val="000000"/>
                </a:solidFill>
              </a:rPr>
              <a:t> 2019</a:t>
            </a:r>
          </a:p>
          <a:p>
            <a:pPr>
              <a:buClr>
                <a:srgbClr val="34A2CF"/>
              </a:buClr>
            </a:pPr>
            <a:r>
              <a:rPr lang="en-US" dirty="0" smtClean="0">
                <a:solidFill>
                  <a:srgbClr val="000000"/>
                </a:solidFill>
              </a:rPr>
              <a:t>LTI Advantage Certified</a:t>
            </a:r>
          </a:p>
          <a:p>
            <a:pPr lvl="1">
              <a:buClr>
                <a:srgbClr val="34A2CF"/>
              </a:buClr>
            </a:pPr>
            <a:r>
              <a:rPr lang="en-US" dirty="0" smtClean="0">
                <a:solidFill>
                  <a:srgbClr val="000000"/>
                </a:solidFill>
              </a:rPr>
              <a:t>Became the first test platform fir all the major vendors</a:t>
            </a:r>
          </a:p>
          <a:p>
            <a:pPr lvl="1">
              <a:buClr>
                <a:srgbClr val="34A2CF"/>
              </a:buClr>
            </a:pPr>
            <a:r>
              <a:rPr lang="en-US" dirty="0" smtClean="0">
                <a:solidFill>
                  <a:srgbClr val="000000"/>
                </a:solidFill>
              </a:rPr>
              <a:t>Helped converge interoperability</a:t>
            </a:r>
          </a:p>
          <a:p>
            <a:pPr>
              <a:buClr>
                <a:srgbClr val="34A2CF"/>
              </a:buClr>
            </a:pPr>
            <a:r>
              <a:rPr lang="en-US" dirty="0" err="1" smtClean="0">
                <a:solidFill>
                  <a:srgbClr val="000000"/>
                </a:solidFill>
              </a:rPr>
              <a:t>Tsugi</a:t>
            </a:r>
            <a:r>
              <a:rPr lang="en-US" dirty="0" smtClean="0">
                <a:solidFill>
                  <a:srgbClr val="000000"/>
                </a:solidFill>
              </a:rPr>
              <a:t> Django Workshops</a:t>
            </a:r>
          </a:p>
          <a:p>
            <a:pPr lvl="1">
              <a:buClr>
                <a:srgbClr val="34A2CF"/>
              </a:buClr>
            </a:pPr>
            <a:r>
              <a:rPr lang="en-US" dirty="0" err="1" smtClean="0">
                <a:solidFill>
                  <a:srgbClr val="000000"/>
                </a:solidFill>
              </a:rPr>
              <a:t>Apereo</a:t>
            </a:r>
            <a:r>
              <a:rPr lang="en-US" dirty="0" smtClean="0">
                <a:solidFill>
                  <a:srgbClr val="000000"/>
                </a:solidFill>
              </a:rPr>
              <a:t> 2020, Canvas, D2L, Blackboard, </a:t>
            </a:r>
            <a:r>
              <a:rPr lang="en-US" dirty="0" err="1" smtClean="0">
                <a:solidFill>
                  <a:srgbClr val="000000"/>
                </a:solidFill>
              </a:rPr>
              <a:t>Apereo</a:t>
            </a:r>
            <a:r>
              <a:rPr lang="en-US" dirty="0" smtClean="0">
                <a:solidFill>
                  <a:srgbClr val="000000"/>
                </a:solidFill>
              </a:rPr>
              <a:t> Africa</a:t>
            </a:r>
          </a:p>
          <a:p>
            <a:pPr>
              <a:buClr>
                <a:srgbClr val="34A2CF"/>
              </a:buClr>
            </a:pPr>
            <a:r>
              <a:rPr lang="en-US" dirty="0" smtClean="0">
                <a:solidFill>
                  <a:srgbClr val="000000"/>
                </a:solidFill>
              </a:rPr>
              <a:t>Build Django for Everybody</a:t>
            </a:r>
          </a:p>
          <a:p>
            <a:pPr lvl="1">
              <a:buClr>
                <a:srgbClr val="34A2CF"/>
              </a:buClr>
            </a:pPr>
            <a:r>
              <a:rPr lang="en-US" dirty="0" smtClean="0">
                <a:solidFill>
                  <a:srgbClr val="000000"/>
                </a:solidFill>
              </a:rPr>
              <a:t>www.dj4e.com</a:t>
            </a: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F92F276F-5B6F-8242-88DA-1A29E636EF3D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5000"/>
          </a:blip>
          <a:stretch>
            <a:fillRect/>
          </a:stretch>
        </p:blipFill>
        <p:spPr>
          <a:xfrm>
            <a:off x="-411941" y="1944827"/>
            <a:ext cx="5491299" cy="524814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0079" y="3198229"/>
            <a:ext cx="3669161" cy="2760098"/>
          </a:xfrm>
        </p:spPr>
        <p:txBody>
          <a:bodyPr>
            <a:normAutofit fontScale="90000"/>
          </a:bodyPr>
          <a:lstStyle/>
          <a:p>
            <a:pPr>
              <a:spcBef>
                <a:spcPts val="0"/>
              </a:spcBef>
              <a:defRPr/>
            </a:pPr>
            <a:r>
              <a:rPr lang="en-US" b="1" dirty="0" smtClean="0">
                <a:solidFill>
                  <a:srgbClr val="FFFFFF"/>
                </a:solidFill>
              </a:rPr>
              <a:t>Like a rhinestone</a:t>
            </a:r>
            <a:br>
              <a:rPr lang="en-US" b="1" dirty="0" smtClean="0">
                <a:solidFill>
                  <a:srgbClr val="FFFFFF"/>
                </a:solidFill>
              </a:rPr>
            </a:br>
            <a:r>
              <a:rPr lang="en-US" b="1" dirty="0" smtClean="0">
                <a:solidFill>
                  <a:srgbClr val="FFFFFF"/>
                </a:solidFill>
              </a:rPr>
              <a:t>cowboy </a:t>
            </a:r>
            <a:r>
              <a:rPr lang="mr-IN" b="1" dirty="0" smtClean="0">
                <a:solidFill>
                  <a:srgbClr val="FFFFFF"/>
                </a:solidFill>
              </a:rPr>
              <a:t>–</a:t>
            </a:r>
            <a:r>
              <a:rPr lang="en-US" b="1" dirty="0" smtClean="0">
                <a:solidFill>
                  <a:srgbClr val="FFFFFF"/>
                </a:solidFill>
              </a:rPr>
              <a:t> offers coming in over the phone</a:t>
            </a:r>
            <a:endParaRPr lang="en-US" b="1" i="1" dirty="0">
              <a:solidFill>
                <a:srgbClr val="FFFF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-13888" y="0"/>
            <a:ext cx="12191998" cy="1155843"/>
            <a:chOff x="-13888" y="0"/>
            <a:chExt cx="12191998" cy="1155843"/>
          </a:xfrm>
        </p:grpSpPr>
        <p:pic>
          <p:nvPicPr>
            <p:cNvPr id="16" name="Picture 15">
              <a:extLst>
                <a:ext uri="{FF2B5EF4-FFF2-40B4-BE49-F238E27FC236}">
                  <a16:creationId xmlns="" xmlns:a16="http://schemas.microsoft.com/office/drawing/2014/main" id="{DF50C952-4793-3A44-BED5-AA13BC4589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504" r="504"/>
            <a:stretch/>
          </p:blipFill>
          <p:spPr>
            <a:xfrm>
              <a:off x="-13888" y="0"/>
              <a:ext cx="12191998" cy="1155843"/>
            </a:xfrm>
            <a:prstGeom prst="rect">
              <a:avLst/>
            </a:prstGeom>
          </p:spPr>
        </p:pic>
        <p:sp>
          <p:nvSpPr>
            <p:cNvPr id="4" name="Rounded Rectangle 3"/>
            <p:cNvSpPr/>
            <p:nvPr/>
          </p:nvSpPr>
          <p:spPr>
            <a:xfrm>
              <a:off x="4923692" y="0"/>
              <a:ext cx="2268416" cy="966786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99" t="35897" r="44113" b="39231"/>
            <a:stretch/>
          </p:blipFill>
          <p:spPr>
            <a:xfrm>
              <a:off x="5365155" y="89621"/>
              <a:ext cx="1385490" cy="535428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5289998" y="557735"/>
              <a:ext cx="15358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www.tsugi.org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80455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="" xmlns:a16="http://schemas.microsoft.com/office/drawing/2014/main" id="{3B854194-185D-494D-905C-7C7CB2E30F6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144588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B4F5FA0D-0104-4987-8241-EFF7C85B88D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144588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="" xmlns:a16="http://schemas.microsoft.com/office/drawing/2014/main" id="{2897127E-6CEF-446C-BE87-93B7C46E49D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4588"/>
            <a:ext cx="12192000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0574" y="1674602"/>
            <a:ext cx="5593426" cy="5230634"/>
          </a:xfrm>
        </p:spPr>
        <p:txBody>
          <a:bodyPr anchor="ctr">
            <a:normAutofit/>
          </a:bodyPr>
          <a:lstStyle/>
          <a:p>
            <a:pPr marL="0" indent="0">
              <a:buClr>
                <a:srgbClr val="34A2CF"/>
              </a:buClr>
              <a:buNone/>
            </a:pPr>
            <a:r>
              <a:rPr lang="en-US" sz="3200" dirty="0" smtClean="0">
                <a:solidFill>
                  <a:srgbClr val="000000"/>
                </a:solidFill>
              </a:rPr>
              <a:t>The 2020 </a:t>
            </a:r>
            <a:r>
              <a:rPr lang="en-US" sz="3200" dirty="0" err="1" smtClean="0">
                <a:solidFill>
                  <a:srgbClr val="000000"/>
                </a:solidFill>
              </a:rPr>
              <a:t>Tsugi</a:t>
            </a:r>
            <a:r>
              <a:rPr lang="en-US" sz="3200" dirty="0" smtClean="0">
                <a:solidFill>
                  <a:srgbClr val="000000"/>
                </a:solidFill>
              </a:rPr>
              <a:t> Pivot (again)</a:t>
            </a:r>
          </a:p>
          <a:p>
            <a:pPr>
              <a:buClr>
                <a:srgbClr val="34A2CF"/>
              </a:buClr>
            </a:pPr>
            <a:endParaRPr lang="en-US" sz="3200" dirty="0">
              <a:solidFill>
                <a:srgbClr val="000000"/>
              </a:solidFill>
            </a:endParaRPr>
          </a:p>
          <a:p>
            <a:pPr>
              <a:buClr>
                <a:srgbClr val="34A2CF"/>
              </a:buClr>
            </a:pPr>
            <a:r>
              <a:rPr lang="en-US" sz="3200" dirty="0" smtClean="0">
                <a:solidFill>
                  <a:srgbClr val="000000"/>
                </a:solidFill>
              </a:rPr>
              <a:t>Build some tools for teachers</a:t>
            </a:r>
            <a:endParaRPr lang="en-US" sz="3200" dirty="0">
              <a:solidFill>
                <a:srgbClr val="000000"/>
              </a:solidFill>
            </a:endParaRPr>
          </a:p>
          <a:p>
            <a:pPr>
              <a:buClr>
                <a:srgbClr val="34A2CF"/>
              </a:buClr>
            </a:pPr>
            <a:r>
              <a:rPr lang="en-US" sz="3200" dirty="0" smtClean="0">
                <a:solidFill>
                  <a:srgbClr val="000000"/>
                </a:solidFill>
              </a:rPr>
              <a:t>Make running a server easy for adopters</a:t>
            </a:r>
            <a:endParaRPr lang="en-US" sz="3200" dirty="0">
              <a:solidFill>
                <a:srgbClr val="000000"/>
              </a:solidFill>
            </a:endParaRPr>
          </a:p>
          <a:p>
            <a:pPr>
              <a:buClr>
                <a:srgbClr val="34A2CF"/>
              </a:buClr>
            </a:pPr>
            <a:r>
              <a:rPr lang="en-US" sz="3200" dirty="0" smtClean="0">
                <a:solidFill>
                  <a:srgbClr val="000000"/>
                </a:solidFill>
              </a:rPr>
              <a:t>Invest in the LOR authoring experience and stand alone MOOC features</a:t>
            </a:r>
            <a:endParaRPr lang="en-US" sz="3600" dirty="0">
              <a:solidFill>
                <a:srgbClr val="000000"/>
              </a:solidFill>
            </a:endParaRPr>
          </a:p>
          <a:p>
            <a:pPr>
              <a:buClr>
                <a:srgbClr val="34A2CF"/>
              </a:buClr>
            </a:pP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E78DE683-8A2C-434F-8BE6-CBC868BB9096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5000"/>
          </a:blip>
          <a:stretch>
            <a:fillRect/>
          </a:stretch>
        </p:blipFill>
        <p:spPr>
          <a:xfrm>
            <a:off x="-412865" y="1943239"/>
            <a:ext cx="5491299" cy="524814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0079" y="2409568"/>
            <a:ext cx="3669161" cy="422601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 can see clearly now, the rain has gone.  I can see all obstacles</a:t>
            </a:r>
            <a:r>
              <a:rPr lang="mr-IN" dirty="0" smtClean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…</a:t>
            </a:r>
            <a:r>
              <a:rPr lang="en-US" dirty="0" smtClean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US" b="1" i="1" dirty="0">
              <a:solidFill>
                <a:srgbClr val="FFFF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-13888" y="0"/>
            <a:ext cx="12191998" cy="1155843"/>
            <a:chOff x="-13888" y="0"/>
            <a:chExt cx="12191998" cy="1155843"/>
          </a:xfrm>
        </p:grpSpPr>
        <p:pic>
          <p:nvPicPr>
            <p:cNvPr id="13" name="Picture 12">
              <a:extLst>
                <a:ext uri="{FF2B5EF4-FFF2-40B4-BE49-F238E27FC236}">
                  <a16:creationId xmlns="" xmlns:a16="http://schemas.microsoft.com/office/drawing/2014/main" id="{DF50C952-4793-3A44-BED5-AA13BC4589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504" r="504"/>
            <a:stretch/>
          </p:blipFill>
          <p:spPr>
            <a:xfrm>
              <a:off x="-13888" y="0"/>
              <a:ext cx="12191998" cy="1155843"/>
            </a:xfrm>
            <a:prstGeom prst="rect">
              <a:avLst/>
            </a:prstGeom>
          </p:spPr>
        </p:pic>
        <p:sp>
          <p:nvSpPr>
            <p:cNvPr id="15" name="Rounded Rectangle 14"/>
            <p:cNvSpPr/>
            <p:nvPr/>
          </p:nvSpPr>
          <p:spPr>
            <a:xfrm>
              <a:off x="4923692" y="0"/>
              <a:ext cx="2268416" cy="966786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99" t="35897" r="44113" b="39231"/>
            <a:stretch/>
          </p:blipFill>
          <p:spPr>
            <a:xfrm>
              <a:off x="5365155" y="89621"/>
              <a:ext cx="1385490" cy="535428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5289998" y="557735"/>
              <a:ext cx="15358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www.tsugi.org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1361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="" xmlns:a16="http://schemas.microsoft.com/office/drawing/2014/main" id="{3B854194-185D-494D-905C-7C7CB2E30F6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144588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B4F5FA0D-0104-4987-8241-EFF7C85B88D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144588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="" xmlns:a16="http://schemas.microsoft.com/office/drawing/2014/main" id="{2897127E-6CEF-446C-BE87-93B7C46E49D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4588"/>
            <a:ext cx="12192000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0574" y="1674602"/>
            <a:ext cx="5593426" cy="5230634"/>
          </a:xfrm>
        </p:spPr>
        <p:txBody>
          <a:bodyPr anchor="ctr">
            <a:noAutofit/>
          </a:bodyPr>
          <a:lstStyle/>
          <a:p>
            <a:pPr marL="0" indent="0">
              <a:buClr>
                <a:srgbClr val="34A2CF"/>
              </a:buClr>
              <a:buNone/>
            </a:pPr>
            <a:r>
              <a:rPr lang="en-US" sz="3200" b="1" dirty="0" smtClean="0"/>
              <a:t>Ready to Use Tools</a:t>
            </a:r>
            <a:endParaRPr lang="en-US" sz="3200" b="1" dirty="0" smtClean="0"/>
          </a:p>
          <a:p>
            <a:pPr>
              <a:buClr>
                <a:srgbClr val="34A2CF"/>
              </a:buClr>
            </a:pPr>
            <a:r>
              <a:rPr lang="en-US" sz="3200" dirty="0" err="1" smtClean="0"/>
              <a:t>CKEditor</a:t>
            </a:r>
            <a:r>
              <a:rPr lang="en-US" sz="3200" dirty="0" smtClean="0"/>
              <a:t> + Document Annotation</a:t>
            </a:r>
          </a:p>
          <a:p>
            <a:pPr>
              <a:buClr>
                <a:srgbClr val="34A2CF"/>
              </a:buClr>
            </a:pPr>
            <a:r>
              <a:rPr lang="en-US" sz="3200" dirty="0" smtClean="0"/>
              <a:t>PDF + Sticky Notes = </a:t>
            </a:r>
            <a:r>
              <a:rPr lang="en-US" sz="3200" dirty="0" err="1" smtClean="0"/>
              <a:t>StickyGrader</a:t>
            </a:r>
            <a:endParaRPr lang="en-US" sz="3200" dirty="0" smtClean="0"/>
          </a:p>
          <a:p>
            <a:pPr>
              <a:buClr>
                <a:srgbClr val="34A2CF"/>
              </a:buClr>
            </a:pPr>
            <a:endParaRPr lang="en-US" sz="3200" dirty="0"/>
          </a:p>
          <a:p>
            <a:pPr marL="0" indent="0">
              <a:buClr>
                <a:srgbClr val="34A2CF"/>
              </a:buClr>
              <a:buNone/>
            </a:pPr>
            <a:r>
              <a:rPr lang="en-US" sz="3200" b="1" dirty="0" smtClean="0"/>
              <a:t>In progress</a:t>
            </a:r>
          </a:p>
          <a:p>
            <a:pPr>
              <a:buClr>
                <a:srgbClr val="34A2CF"/>
              </a:buClr>
            </a:pPr>
            <a:r>
              <a:rPr lang="en-US" sz="3200" dirty="0" smtClean="0"/>
              <a:t>Threaded Discussion based on NYU discussion - Django </a:t>
            </a:r>
            <a:endParaRPr lang="en-US" sz="3200" dirty="0" smtClean="0"/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E78DE683-8A2C-434F-8BE6-CBC868BB9096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5000"/>
          </a:blip>
          <a:stretch>
            <a:fillRect/>
          </a:stretch>
        </p:blipFill>
        <p:spPr>
          <a:xfrm>
            <a:off x="-412865" y="1943239"/>
            <a:ext cx="5491299" cy="524814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6930" y="3236229"/>
            <a:ext cx="3362942" cy="2662162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Who Made Who?  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b="1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WHO TURNED THE SCREWS?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-13888" y="0"/>
            <a:ext cx="12191998" cy="1155843"/>
            <a:chOff x="-13888" y="0"/>
            <a:chExt cx="12191998" cy="1155843"/>
          </a:xfrm>
        </p:grpSpPr>
        <p:pic>
          <p:nvPicPr>
            <p:cNvPr id="13" name="Picture 12">
              <a:extLst>
                <a:ext uri="{FF2B5EF4-FFF2-40B4-BE49-F238E27FC236}">
                  <a16:creationId xmlns="" xmlns:a16="http://schemas.microsoft.com/office/drawing/2014/main" id="{DF50C952-4793-3A44-BED5-AA13BC4589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504" r="504"/>
            <a:stretch/>
          </p:blipFill>
          <p:spPr>
            <a:xfrm>
              <a:off x="-13888" y="0"/>
              <a:ext cx="12191998" cy="1155843"/>
            </a:xfrm>
            <a:prstGeom prst="rect">
              <a:avLst/>
            </a:prstGeom>
          </p:spPr>
        </p:pic>
        <p:sp>
          <p:nvSpPr>
            <p:cNvPr id="15" name="Rounded Rectangle 14"/>
            <p:cNvSpPr/>
            <p:nvPr/>
          </p:nvSpPr>
          <p:spPr>
            <a:xfrm>
              <a:off x="4923692" y="0"/>
              <a:ext cx="2268416" cy="966786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99" t="35897" r="44113" b="39231"/>
            <a:stretch/>
          </p:blipFill>
          <p:spPr>
            <a:xfrm>
              <a:off x="5365155" y="89621"/>
              <a:ext cx="1385490" cy="535428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5289998" y="557735"/>
              <a:ext cx="15358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www.tsugi.org</a:t>
              </a:r>
              <a:endParaRPr lang="en-US" dirty="0"/>
            </a:p>
          </p:txBody>
        </p:sp>
      </p:grpSp>
      <p:sp>
        <p:nvSpPr>
          <p:cNvPr id="4" name="Rectangle 3"/>
          <p:cNvSpPr/>
          <p:nvPr/>
        </p:nvSpPr>
        <p:spPr>
          <a:xfrm>
            <a:off x="4706214" y="7230967"/>
            <a:ext cx="71615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https://</a:t>
            </a:r>
            <a:r>
              <a:rPr lang="en-US" sz="2400" dirty="0" err="1"/>
              <a:t>www.tsugicloud.org</a:t>
            </a:r>
            <a:r>
              <a:rPr lang="en-US" sz="2400" dirty="0"/>
              <a:t>/</a:t>
            </a:r>
            <a:r>
              <a:rPr lang="en-US" sz="2400" dirty="0" err="1"/>
              <a:t>tsugi</a:t>
            </a:r>
            <a:r>
              <a:rPr lang="en-US" sz="2400" dirty="0"/>
              <a:t>/store/details/</a:t>
            </a:r>
            <a:r>
              <a:rPr lang="en-US" sz="2400" dirty="0" err="1"/>
              <a:t>ckpaper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84426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443" y="195521"/>
            <a:ext cx="10609809" cy="6055783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74360" y="6251304"/>
            <a:ext cx="58099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www.tsugicloud.org</a:t>
            </a:r>
            <a:r>
              <a:rPr lang="en-US" dirty="0"/>
              <a:t>/</a:t>
            </a:r>
            <a:r>
              <a:rPr lang="en-US" dirty="0" err="1"/>
              <a:t>tsugi</a:t>
            </a:r>
            <a:r>
              <a:rPr lang="en-US" dirty="0"/>
              <a:t>/store/details/</a:t>
            </a:r>
            <a:r>
              <a:rPr lang="en-US" dirty="0" err="1"/>
              <a:t>stickygrader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0808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860" y="218948"/>
            <a:ext cx="7460996" cy="321574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8384" y="3560299"/>
            <a:ext cx="9042400" cy="25654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Rectangle 3"/>
          <p:cNvSpPr/>
          <p:nvPr/>
        </p:nvSpPr>
        <p:spPr>
          <a:xfrm>
            <a:off x="374360" y="6251304"/>
            <a:ext cx="54289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 smtClean="0"/>
              <a:t>www.tsugicloud.org</a:t>
            </a:r>
            <a:r>
              <a:rPr lang="en-US" dirty="0" smtClean="0"/>
              <a:t>/</a:t>
            </a:r>
            <a:r>
              <a:rPr lang="en-US" dirty="0" err="1" smtClean="0"/>
              <a:t>tsugi</a:t>
            </a:r>
            <a:r>
              <a:rPr lang="en-US" dirty="0" smtClean="0"/>
              <a:t>/store/details/</a:t>
            </a:r>
            <a:r>
              <a:rPr lang="en-US" dirty="0" err="1" smtClean="0"/>
              <a:t>ckpaper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04270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520" y="365760"/>
            <a:ext cx="10069904" cy="6053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5134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28D3D0C9-7646-D844-B8E4-F79B33CA3E8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853514"/>
            <a:ext cx="10515600" cy="5004486"/>
          </a:xfrm>
        </p:spPr>
        <p:txBody>
          <a:bodyPr anchor="ctr">
            <a:norm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When people see a cool tool, they like the tool but then they think about more tools</a:t>
            </a:r>
            <a:r>
              <a:rPr lang="mr-IN" dirty="0" smtClean="0">
                <a:solidFill>
                  <a:schemeClr val="bg1"/>
                </a:solidFill>
              </a:rPr>
              <a:t>…</a:t>
            </a:r>
            <a:r>
              <a:rPr lang="en-US" dirty="0" smtClean="0">
                <a:solidFill>
                  <a:schemeClr val="bg1"/>
                </a:solidFill>
              </a:rPr>
              <a:t>  </a:t>
            </a:r>
            <a:r>
              <a:rPr lang="en-US" dirty="0" smtClean="0">
                <a:solidFill>
                  <a:schemeClr val="bg1"/>
                </a:solidFill>
                <a:sym typeface="Wingdings"/>
              </a:rPr>
              <a:t>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9A4D3F69-CFDD-EE46-AB74-5715951725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5600" y="0"/>
            <a:ext cx="6400800" cy="2438400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3768645" y="-36576"/>
            <a:ext cx="4690273" cy="2066544"/>
            <a:chOff x="4917732" y="0"/>
            <a:chExt cx="2268416" cy="966786"/>
          </a:xfrm>
        </p:grpSpPr>
        <p:sp>
          <p:nvSpPr>
            <p:cNvPr id="14" name="Rounded Rectangle 13"/>
            <p:cNvSpPr/>
            <p:nvPr/>
          </p:nvSpPr>
          <p:spPr>
            <a:xfrm>
              <a:off x="4917732" y="0"/>
              <a:ext cx="2268416" cy="966786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/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99" t="35897" r="44113" b="39231"/>
            <a:stretch/>
          </p:blipFill>
          <p:spPr>
            <a:xfrm>
              <a:off x="5365155" y="89621"/>
              <a:ext cx="1385490" cy="535428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5375990" y="570375"/>
              <a:ext cx="1351940" cy="3050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err="1" smtClean="0"/>
                <a:t>www.tsugi.org</a:t>
              </a:r>
              <a:endParaRPr lang="en-US" sz="3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087800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375</TotalTime>
  <Words>238</Words>
  <Application>Microsoft Macintosh PowerPoint</Application>
  <PresentationFormat>Widescreen</PresentationFormat>
  <Paragraphs>69</Paragraphs>
  <Slides>12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Calibri</vt:lpstr>
      <vt:lpstr>Calibri Light</vt:lpstr>
      <vt:lpstr>Mangal</vt:lpstr>
      <vt:lpstr>Wingdings</vt:lpstr>
      <vt:lpstr>맑은 고딕</vt:lpstr>
      <vt:lpstr>Arial</vt:lpstr>
      <vt:lpstr>Office Theme</vt:lpstr>
      <vt:lpstr>PowerPoint Presentation</vt:lpstr>
      <vt:lpstr>A framework to build, host, and integrate learning applications</vt:lpstr>
      <vt:lpstr>Like a rhinestone cowboy – offers coming in over the phone</vt:lpstr>
      <vt:lpstr>I can see clearly now, the rain has gone.  I can see all obstacles….</vt:lpstr>
      <vt:lpstr>Who Made Who?   WHO TURNED THE SCREWS?</vt:lpstr>
      <vt:lpstr>PowerPoint Presentation</vt:lpstr>
      <vt:lpstr>PowerPoint Presentation</vt:lpstr>
      <vt:lpstr>PowerPoint Presentation</vt:lpstr>
      <vt:lpstr>When people see a cool tool, they like the tool but then they think about more tools…  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Toby Koenig</dc:creator>
  <cp:lastModifiedBy>Severance, Charles</cp:lastModifiedBy>
  <cp:revision>37</cp:revision>
  <dcterms:created xsi:type="dcterms:W3CDTF">2020-02-17T19:37:37Z</dcterms:created>
  <dcterms:modified xsi:type="dcterms:W3CDTF">2020-06-16T03:17:22Z</dcterms:modified>
</cp:coreProperties>
</file>